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5.png" ContentType="image/png"/>
  <Override PartName="/ppt/media/image8.jpeg" ContentType="image/jpeg"/>
  <Override PartName="/ppt/media/image2.png" ContentType="image/png"/>
  <Override PartName="/ppt/media/image22.png" ContentType="image/png"/>
  <Override PartName="/ppt/media/image10.png" ContentType="image/png"/>
  <Override PartName="/ppt/media/image9.jpeg" ContentType="image/jpeg"/>
  <Override PartName="/ppt/media/image16.jpeg" ContentType="image/jpeg"/>
  <Override PartName="/ppt/media/image1.jpeg" ContentType="image/jpe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7.jpeg" ContentType="image/jpeg"/>
  <Override PartName="/ppt/media/image4.jpeg" ContentType="image/jpeg"/>
  <Override PartName="/ppt/media/image3.png" ContentType="image/png"/>
  <Override PartName="/ppt/media/image19.jpeg" ContentType="image/jpeg"/>
  <Override PartName="/ppt/media/image6.png" ContentType="image/png"/>
  <Override PartName="/ppt/media/image21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  <a:r>
              <a: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response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Size (%) 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0"/>
                <c:pt idx="0">
                  <c:v>2.28605</c:v>
                </c:pt>
                <c:pt idx="1">
                  <c:v>2.28651</c:v>
                </c:pt>
                <c:pt idx="2">
                  <c:v>2.28298</c:v>
                </c:pt>
                <c:pt idx="3">
                  <c:v>2.27662</c:v>
                </c:pt>
                <c:pt idx="4">
                  <c:v>2.27429</c:v>
                </c:pt>
                <c:pt idx="5">
                  <c:v>2.27125</c:v>
                </c:pt>
                <c:pt idx="6">
                  <c:v>2.27281</c:v>
                </c:pt>
                <c:pt idx="7">
                  <c:v>2.23045</c:v>
                </c:pt>
                <c:pt idx="8">
                  <c:v>2.23444</c:v>
                </c:pt>
                <c:pt idx="9">
                  <c:v>2.22373</c:v>
                </c:pt>
                <c:pt idx="10">
                  <c:v>2.21454</c:v>
                </c:pt>
                <c:pt idx="11">
                  <c:v>2.21461</c:v>
                </c:pt>
                <c:pt idx="12">
                  <c:v>2.20558</c:v>
                </c:pt>
                <c:pt idx="13">
                  <c:v>2.21358</c:v>
                </c:pt>
                <c:pt idx="14">
                  <c:v>2.20215</c:v>
                </c:pt>
                <c:pt idx="15">
                  <c:v>2.20107</c:v>
                </c:pt>
                <c:pt idx="16">
                  <c:v>2.19179</c:v>
                </c:pt>
                <c:pt idx="17">
                  <c:v>2.18817</c:v>
                </c:pt>
                <c:pt idx="18">
                  <c:v>1.94166</c:v>
                </c:pt>
                <c:pt idx="19">
                  <c:v>1.75462</c:v>
                </c:pt>
                <c:pt idx="20">
                  <c:v>1.66655</c:v>
                </c:pt>
                <c:pt idx="21">
                  <c:v>1.66959</c:v>
                </c:pt>
                <c:pt idx="22">
                  <c:v>1.65226</c:v>
                </c:pt>
                <c:pt idx="23">
                  <c:v>1.64812</c:v>
                </c:pt>
                <c:pt idx="24">
                  <c:v>1.62512</c:v>
                </c:pt>
                <c:pt idx="25">
                  <c:v>1.62083</c:v>
                </c:pt>
                <c:pt idx="26">
                  <c:v>1.61998</c:v>
                </c:pt>
                <c:pt idx="27">
                  <c:v>1.61366</c:v>
                </c:pt>
                <c:pt idx="28">
                  <c:v>1.60771</c:v>
                </c:pt>
                <c:pt idx="29">
                  <c:v>1.58047</c:v>
                </c:pt>
                <c:pt idx="30">
                  <c:v>1.57636</c:v>
                </c:pt>
                <c:pt idx="31">
                  <c:v>1.56419</c:v>
                </c:pt>
                <c:pt idx="32">
                  <c:v>1.45963</c:v>
                </c:pt>
                <c:pt idx="33">
                  <c:v>1.45661</c:v>
                </c:pt>
                <c:pt idx="34">
                  <c:v>1.43451</c:v>
                </c:pt>
                <c:pt idx="35">
                  <c:v>1.42947</c:v>
                </c:pt>
                <c:pt idx="36">
                  <c:v>1.41176</c:v>
                </c:pt>
                <c:pt idx="37">
                  <c:v>1.38897</c:v>
                </c:pt>
                <c:pt idx="38">
                  <c:v>1.36566</c:v>
                </c:pt>
                <c:pt idx="39">
                  <c:v>1.35083</c:v>
                </c:pt>
                <c:pt idx="40">
                  <c:v>1.32384</c:v>
                </c:pt>
                <c:pt idx="41">
                  <c:v>1.28787</c:v>
                </c:pt>
                <c:pt idx="42">
                  <c:v>1.25841</c:v>
                </c:pt>
                <c:pt idx="43">
                  <c:v>1.21504</c:v>
                </c:pt>
                <c:pt idx="44">
                  <c:v>1.16974</c:v>
                </c:pt>
                <c:pt idx="45">
                  <c:v>1.10164</c:v>
                </c:pt>
                <c:pt idx="46">
                  <c:v>0.58885</c:v>
                </c:pt>
                <c:pt idx="47">
                  <c:v>0.33932</c:v>
                </c:pt>
                <c:pt idx="48">
                  <c:v>0.22305</c:v>
                </c:pt>
                <c:pt idx="49">
                  <c:v>0.12733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73294192"/>
        <c:axId val="9127249"/>
      </c:lineChart>
      <c:lineChart>
        <c:grouping val="standard"/>
        <c:ser>
          <c:idx val="1"/>
          <c:order val="1"/>
          <c:tx>
            <c:strRef>
              <c:f>label 1</c:f>
              <c:strCache>
                <c:ptCount val="1"/>
                <c:pt idx="0">
                  <c:v>Size (Bytes)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0"/>
                <c:pt idx="0">
                  <c:v>4899</c:v>
                </c:pt>
                <c:pt idx="1">
                  <c:v>4900</c:v>
                </c:pt>
                <c:pt idx="2">
                  <c:v>4897</c:v>
                </c:pt>
                <c:pt idx="3">
                  <c:v>4897</c:v>
                </c:pt>
                <c:pt idx="4">
                  <c:v>4892</c:v>
                </c:pt>
                <c:pt idx="5">
                  <c:v>4890</c:v>
                </c:pt>
                <c:pt idx="6">
                  <c:v>4907</c:v>
                </c:pt>
                <c:pt idx="7">
                  <c:v>4907</c:v>
                </c:pt>
                <c:pt idx="8">
                  <c:v>4918</c:v>
                </c:pt>
                <c:pt idx="9">
                  <c:v>4910</c:v>
                </c:pt>
                <c:pt idx="10">
                  <c:v>4903</c:v>
                </c:pt>
                <c:pt idx="11">
                  <c:v>4912</c:v>
                </c:pt>
                <c:pt idx="12">
                  <c:v>4903</c:v>
                </c:pt>
                <c:pt idx="13">
                  <c:v>4923</c:v>
                </c:pt>
                <c:pt idx="14">
                  <c:v>4913</c:v>
                </c:pt>
                <c:pt idx="15">
                  <c:v>4915</c:v>
                </c:pt>
                <c:pt idx="16">
                  <c:v>4914</c:v>
                </c:pt>
                <c:pt idx="17">
                  <c:v>4919</c:v>
                </c:pt>
                <c:pt idx="18">
                  <c:v>4926</c:v>
                </c:pt>
                <c:pt idx="19">
                  <c:v>4934</c:v>
                </c:pt>
                <c:pt idx="20">
                  <c:v>4943</c:v>
                </c:pt>
                <c:pt idx="21">
                  <c:v>4952</c:v>
                </c:pt>
                <c:pt idx="22">
                  <c:v>4932</c:v>
                </c:pt>
                <c:pt idx="23">
                  <c:v>4946</c:v>
                </c:pt>
                <c:pt idx="24">
                  <c:v>4942</c:v>
                </c:pt>
                <c:pt idx="25">
                  <c:v>4950</c:v>
                </c:pt>
                <c:pt idx="26">
                  <c:v>4962</c:v>
                </c:pt>
                <c:pt idx="27">
                  <c:v>4962</c:v>
                </c:pt>
                <c:pt idx="28">
                  <c:v>4963</c:v>
                </c:pt>
                <c:pt idx="29">
                  <c:v>4969</c:v>
                </c:pt>
                <c:pt idx="30">
                  <c:v>4975</c:v>
                </c:pt>
                <c:pt idx="31">
                  <c:v>4971</c:v>
                </c:pt>
                <c:pt idx="32">
                  <c:v>4989</c:v>
                </c:pt>
                <c:pt idx="33">
                  <c:v>5002</c:v>
                </c:pt>
                <c:pt idx="34">
                  <c:v>5005</c:v>
                </c:pt>
                <c:pt idx="35">
                  <c:v>5016</c:v>
                </c:pt>
                <c:pt idx="36">
                  <c:v>5040</c:v>
                </c:pt>
                <c:pt idx="37">
                  <c:v>5060</c:v>
                </c:pt>
                <c:pt idx="38">
                  <c:v>5042</c:v>
                </c:pt>
                <c:pt idx="39">
                  <c:v>5071</c:v>
                </c:pt>
                <c:pt idx="40">
                  <c:v>5114</c:v>
                </c:pt>
                <c:pt idx="41">
                  <c:v>5118</c:v>
                </c:pt>
                <c:pt idx="42">
                  <c:v>5162</c:v>
                </c:pt>
                <c:pt idx="43">
                  <c:v>5187</c:v>
                </c:pt>
                <c:pt idx="44">
                  <c:v>5258</c:v>
                </c:pt>
                <c:pt idx="45">
                  <c:v>5322</c:v>
                </c:pt>
                <c:pt idx="46">
                  <c:v>5620</c:v>
                </c:pt>
                <c:pt idx="47">
                  <c:v>5856</c:v>
                </c:pt>
                <c:pt idx="48">
                  <c:v>5790</c:v>
                </c:pt>
                <c:pt idx="49">
                  <c:v>6832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2128578"/>
        <c:axId val="38222480"/>
      </c:lineChart>
      <c:catAx>
        <c:axId val="73294192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9127249"/>
        <c:crosses val="autoZero"/>
        <c:auto val="1"/>
        <c:lblAlgn val="ctr"/>
        <c:lblOffset val="100"/>
      </c:catAx>
      <c:valAx>
        <c:axId val="9127249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73294192"/>
        <c:crosses val="autoZero"/>
        <c:crossBetween val="midCat"/>
      </c:valAx>
      <c:catAx>
        <c:axId val="2128578"/>
        <c:scaling>
          <c:orientation val="minMax"/>
        </c:scaling>
        <c:delete val="1"/>
        <c:axPos val="t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38222480"/>
        <c:crosses val="autoZero"/>
        <c:auto val="1"/>
        <c:lblAlgn val="ctr"/>
        <c:lblOffset val="100"/>
      </c:catAx>
      <c:valAx>
        <c:axId val="38222480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2128578"/>
        <c:crosses val="max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github.com/dimkarakostas/ctx" TargetMode="External"/><Relationship Id="rId2" Type="http://schemas.openxmlformats.org/officeDocument/2006/relationships/hyperlink" Target="https://github.com/dimkarakostas/ctx" TargetMode="External"/><Relationship Id="rId3" Type="http://schemas.openxmlformats.org/officeDocument/2006/relationships/hyperlink" Target="https://github.com/dimkarakostas/ctx" TargetMode="External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452280" y="772920"/>
            <a:ext cx="6094080" cy="23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 Eliminating BREACH with Context Hiding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8862480" y="3301560"/>
            <a:ext cx="3261960" cy="24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Eva Sarafianou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Dionysis Zindros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089920" y="5774400"/>
            <a:ext cx="2919960" cy="10893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7103160" y="5774400"/>
            <a:ext cx="986400" cy="109692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4840920" y="5774400"/>
            <a:ext cx="2259000" cy="1096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11010240" y="5774400"/>
            <a:ext cx="118296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HEIST,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25480" y="2340720"/>
            <a:ext cx="10554120" cy="88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Man-in-the-Middle agents to perform BREACH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Abuses the way responses are sent at the TCP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methodology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25480" y="2340720"/>
            <a:ext cx="10554120" cy="40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Compression is better across same 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“test_test” compresses better than “test_random”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 an HTTPS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a web page that: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parameter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Issue requests with different reflections using the victim’s cookies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 the responses’ lengths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Decrypt the secret using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825480" y="2340720"/>
            <a:ext cx="10554120" cy="40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792880" y="1297800"/>
            <a:ext cx="6638760" cy="4266360"/>
          </a:xfrm>
          <a:prstGeom prst="rect">
            <a:avLst/>
          </a:prstGeom>
          <a:ln w="7308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181880" y="1202400"/>
            <a:ext cx="857016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Attacker guesses part of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it in 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Compressed/encrypted response is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shorter if right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6" descr=""/>
          <p:cNvPicPr/>
          <p:nvPr/>
        </p:nvPicPr>
        <p:blipFill>
          <a:blip r:embed="rId1"/>
          <a:stretch/>
        </p:blipFill>
        <p:spPr>
          <a:xfrm>
            <a:off x="945360" y="3038760"/>
            <a:ext cx="9835920" cy="314640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333280" y="4629600"/>
            <a:ext cx="244800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8" descr=""/>
          <p:cNvPicPr/>
          <p:nvPr/>
        </p:nvPicPr>
        <p:blipFill>
          <a:blip r:embed="rId2"/>
          <a:stretch/>
        </p:blipFill>
        <p:spPr>
          <a:xfrm>
            <a:off x="6053760" y="4327920"/>
            <a:ext cx="2553840" cy="534600"/>
          </a:xfrm>
          <a:prstGeom prst="rect">
            <a:avLst/>
          </a:prstGeom>
          <a:ln>
            <a:noFill/>
          </a:ln>
        </p:spPr>
      </p:pic>
      <p:pic>
        <p:nvPicPr>
          <p:cNvPr id="105" name="Picture 9" descr=""/>
          <p:cNvPicPr/>
          <p:nvPr/>
        </p:nvPicPr>
        <p:blipFill>
          <a:blip r:embed="rId3"/>
          <a:stretch/>
        </p:blipFill>
        <p:spPr>
          <a:xfrm>
            <a:off x="2433600" y="4803120"/>
            <a:ext cx="5639400" cy="780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4826880" y="5949720"/>
            <a:ext cx="154404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3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377080" y="3135240"/>
            <a:ext cx="6614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588120" y="3149280"/>
            <a:ext cx="42652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25480" y="1376640"/>
            <a:ext cx="10580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825480" y="3077640"/>
            <a:ext cx="10713960" cy="88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hiding in a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per-origin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manner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separate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avoid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25480" y="1376640"/>
            <a:ext cx="1592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825480" y="2322720"/>
            <a:ext cx="10356480" cy="21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Party that generated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 application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the same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different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Separate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25480" y="1376640"/>
            <a:ext cx="1592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825480" y="2322720"/>
            <a:ext cx="10356480" cy="21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9080" cy="3108240"/>
          </a:xfrm>
          <a:prstGeom prst="rect">
            <a:avLst/>
          </a:prstGeom>
          <a:ln w="73080"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825480" y="4500000"/>
            <a:ext cx="1828080" cy="2736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4"/>
          <p:cNvSpPr/>
          <p:nvPr/>
        </p:nvSpPr>
        <p:spPr>
          <a:xfrm>
            <a:off x="822960" y="3621600"/>
            <a:ext cx="1828080" cy="2736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914400" y="4023360"/>
            <a:ext cx="2010960" cy="36504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6"/>
          <p:cNvSpPr/>
          <p:nvPr/>
        </p:nvSpPr>
        <p:spPr>
          <a:xfrm>
            <a:off x="914760" y="4023720"/>
            <a:ext cx="2010960" cy="36504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878400" y="4882320"/>
            <a:ext cx="2010960" cy="36504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825480" y="1376640"/>
            <a:ext cx="1046520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825480" y="2322720"/>
            <a:ext cx="10465200" cy="24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Parts of the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CSRF tokens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Private messages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E-mails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Financial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piece of information which is only accessible when logged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67600" y="1152720"/>
            <a:ext cx="423720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Who are we?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67600" y="2057400"/>
            <a:ext cx="10159920" cy="28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Karakostas, Eva Sarafianou, Dionysis Zindros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Researchers at Security &amp; Cryptography lab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Athens, Greece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in Cyber Security and Privacy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Edinburgh, Scotland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25480" y="1376640"/>
            <a:ext cx="1592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825480" y="2322720"/>
            <a:ext cx="10356480" cy="21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9080" cy="3108240"/>
          </a:xfrm>
          <a:prstGeom prst="rect">
            <a:avLst/>
          </a:prstGeom>
          <a:ln w="73080"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572000" y="4882320"/>
            <a:ext cx="2559600" cy="45648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5394960" y="4023360"/>
            <a:ext cx="2285280" cy="36504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4754880" y="4453560"/>
            <a:ext cx="3565440" cy="4564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6"/>
          <p:cNvSpPr/>
          <p:nvPr/>
        </p:nvSpPr>
        <p:spPr>
          <a:xfrm>
            <a:off x="5303520" y="3566160"/>
            <a:ext cx="3839760" cy="4564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7"/>
          <p:cNvSpPr/>
          <p:nvPr/>
        </p:nvSpPr>
        <p:spPr>
          <a:xfrm>
            <a:off x="825480" y="4500000"/>
            <a:ext cx="1828080" cy="2736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8"/>
          <p:cNvSpPr/>
          <p:nvPr/>
        </p:nvSpPr>
        <p:spPr>
          <a:xfrm>
            <a:off x="822960" y="3621600"/>
            <a:ext cx="1828080" cy="2736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9"/>
          <p:cNvSpPr/>
          <p:nvPr/>
        </p:nvSpPr>
        <p:spPr>
          <a:xfrm>
            <a:off x="914400" y="4023360"/>
            <a:ext cx="2010960" cy="36504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0"/>
          <p:cNvSpPr/>
          <p:nvPr/>
        </p:nvSpPr>
        <p:spPr>
          <a:xfrm>
            <a:off x="914760" y="4023720"/>
            <a:ext cx="2010960" cy="36504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1"/>
          <p:cNvSpPr/>
          <p:nvPr/>
        </p:nvSpPr>
        <p:spPr>
          <a:xfrm>
            <a:off x="878400" y="4882320"/>
            <a:ext cx="2010960" cy="36504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25480" y="1376640"/>
            <a:ext cx="1592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825480" y="2322720"/>
            <a:ext cx="10356480" cy="21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9080" cy="3108240"/>
          </a:xfrm>
          <a:prstGeom prst="rect">
            <a:avLst/>
          </a:prstGeom>
          <a:ln w="73080"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754880" y="4453560"/>
            <a:ext cx="3565440" cy="4564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5303520" y="3566160"/>
            <a:ext cx="3839760" cy="4564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7166520" y="5266440"/>
            <a:ext cx="3531240" cy="40212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OK to compress together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73080">
            <a:solidFill>
              <a:srgbClr val="6600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25480" y="1376640"/>
            <a:ext cx="159264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825480" y="2322720"/>
            <a:ext cx="10356480" cy="21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9080" cy="3108240"/>
          </a:xfrm>
          <a:prstGeom prst="rect">
            <a:avLst/>
          </a:prstGeom>
          <a:ln w="73080"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754880" y="4453560"/>
            <a:ext cx="3565440" cy="45648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4663440" y="4846320"/>
            <a:ext cx="2651040" cy="45648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"/>
          <p:cNvSpPr/>
          <p:nvPr/>
        </p:nvSpPr>
        <p:spPr>
          <a:xfrm>
            <a:off x="7166520" y="5266440"/>
            <a:ext cx="4290120" cy="40212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dd481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OK to compress together!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73080">
            <a:solidFill>
              <a:srgbClr val="ff33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25480" y="1376640"/>
            <a:ext cx="4982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25480" y="2340720"/>
            <a:ext cx="10554120" cy="40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 between “a”, “b” → Presence of “a” affects compression of “b”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LZ77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Plaintext: a +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= “secret1”, b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(7, 6) + “2”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Separate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825480" y="1376640"/>
            <a:ext cx="10580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can we protect secrets?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825480" y="1980720"/>
            <a:ext cx="1071396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compression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Unacceptable performance penalty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compression function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good compression functions are vulnerable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Modify the web server compression module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Requires changing both the web server &amp;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 to achieve good compression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Hide length with random padding (TLS 1.3)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Susceptible alignment + statistical analysis (Rupture)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response plaintext  </a:t>
            </a:r>
            <a:r>
              <a:rPr b="1" lang="en-US" sz="26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825480" y="1376640"/>
            <a:ext cx="10580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25480" y="2340720"/>
            <a:ext cx="10713960" cy="28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Protects HTTPS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Runs at the application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opt-in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Balances between performance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Slight compression size increase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Small time performance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Fully prevents complete plaintext recovery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Successful defense for all known compression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(TIME, CRIME, BREACH etc)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825480" y="1376640"/>
            <a:ext cx="10580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825480" y="2340720"/>
            <a:ext cx="10713960" cy="24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Application developer must do the following: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server-side ( Django, Flask, Node.js …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client-side ( &lt;script src=”ctx.js”&gt;&lt;/script&gt;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 sensitive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origin for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87720" y="1360800"/>
            <a:ext cx="11480040" cy="48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045440" y="1280160"/>
            <a:ext cx="10955520" cy="466308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6583680" y="4754880"/>
            <a:ext cx="3931560" cy="45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6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Secret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</a:t>
            </a:r>
            <a:r>
              <a:rPr b="1" lang="en-US" sz="2600" spc="-1" strike="noStrike">
                <a:solidFill>
                  <a:srgbClr val="66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Line 3"/>
          <p:cNvSpPr/>
          <p:nvPr/>
        </p:nvSpPr>
        <p:spPr>
          <a:xfrm flipH="1" flipV="1">
            <a:off x="7040880" y="4023360"/>
            <a:ext cx="9144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4"/>
          <p:cNvSpPr/>
          <p:nvPr/>
        </p:nvSpPr>
        <p:spPr>
          <a:xfrm flipV="1">
            <a:off x="9144000" y="3931920"/>
            <a:ext cx="36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825480" y="1376640"/>
            <a:ext cx="10580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25480" y="2340720"/>
            <a:ext cx="10713960" cy="20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secret alphabet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all possible characters in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Pseudo-random permutation of the secret alphabet for each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Fisher-Yates shuffle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 secrets using the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TLS encryption and network transmission of the permuted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inverse permutation → Decode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67600" y="1152720"/>
            <a:ext cx="423720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is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67600" y="2057400"/>
            <a:ext cx="10159920" cy="450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 broke HTTPS + RC4 in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People upgraded to AES – thought they were 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 attacked HTTPS with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Today...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show a generic defense for compression side-channel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Best balance between compression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launch an open source implementation of the defense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Table 1"/>
          <p:cNvGraphicFramePr/>
          <p:nvPr/>
        </p:nvGraphicFramePr>
        <p:xfrm>
          <a:off x="3025800" y="1493640"/>
          <a:ext cx="6128640" cy="1382760"/>
        </p:xfrm>
        <a:graphic>
          <a:graphicData uri="http://schemas.openxmlformats.org/drawingml/2006/table">
            <a:tbl>
              <a:tblPr/>
              <a:tblGrid>
                <a:gridCol w="2043000"/>
                <a:gridCol w="2043000"/>
                <a:gridCol w="2043000"/>
              </a:tblGrid>
              <a:tr h="345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Permuted 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45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45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4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heb^eV#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Table 2"/>
          <p:cNvGraphicFramePr/>
          <p:nvPr/>
        </p:nvGraphicFramePr>
        <p:xfrm>
          <a:off x="3394080" y="3405240"/>
          <a:ext cx="5391720" cy="2481840"/>
        </p:xfrm>
        <a:graphic>
          <a:graphicData uri="http://schemas.openxmlformats.org/drawingml/2006/table">
            <a:tbl>
              <a:tblPr/>
              <a:tblGrid>
                <a:gridCol w="2696040"/>
                <a:gridCol w="2696040"/>
              </a:tblGrid>
              <a:tr h="3006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09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)     e → 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5     r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c     1 → 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k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10908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h     e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b      r → ^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V     1 → 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! 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fails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86080" y="2355120"/>
            <a:ext cx="1079280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per-origin permutations per HTTP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responses contain differently permuted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 cannot be statistically predicted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586080" y="2355120"/>
            <a:ext cx="10792800" cy="24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test size/time performance under 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web page: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650KB (e.g. Facebook/YouTube timeline)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1% secrets in the response equally distributed in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secret position per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86080" y="2355120"/>
            <a:ext cx="10792800" cy="28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total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11,000%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Seconds time delay during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5% size overhead ~ 7KB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4ms time delay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86080" y="2355120"/>
            <a:ext cx="10792800" cy="16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↑ → Performance 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 ↑ 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secrets ↑ 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per origin ↑ → Performance ↑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86080" y="1376640"/>
            <a:ext cx="104824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6080" y="2213280"/>
            <a:ext cx="885132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Bigger response: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 byte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percentage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8" name="Chart 6"/>
          <p:cNvGraphicFramePr/>
          <p:nvPr/>
        </p:nvGraphicFramePr>
        <p:xfrm>
          <a:off x="1821240" y="3403080"/>
          <a:ext cx="6381360" cy="3369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102920" y="3149280"/>
            <a:ext cx="42652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86080" y="2355120"/>
            <a:ext cx="10792800" cy="24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HTML for ctx-protect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Creates permutation for every new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Permutes secrets in a per-origin manner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Includes a JSON file with all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Sends response containing permuted secrets and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 - Code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86080" y="2235600"/>
            <a:ext cx="97189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 - Django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953640" y="3238200"/>
            <a:ext cx="10453320" cy="2272320"/>
          </a:xfrm>
          <a:prstGeom prst="rect">
            <a:avLst/>
          </a:prstGeom>
          <a:ln>
            <a:noFill/>
          </a:ln>
        </p:spPr>
      </p:pic>
      <p:pic>
        <p:nvPicPr>
          <p:cNvPr id="185" name="Picture 4" descr=""/>
          <p:cNvPicPr/>
          <p:nvPr/>
        </p:nvPicPr>
        <p:blipFill>
          <a:blip r:embed="rId2"/>
          <a:stretch/>
        </p:blipFill>
        <p:spPr>
          <a:xfrm>
            <a:off x="953640" y="5979960"/>
            <a:ext cx="7288200" cy="64548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586080" y="2808000"/>
            <a:ext cx="971892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processor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586080" y="5592600"/>
            <a:ext cx="971892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HTML template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 – Code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Picture 2" descr=""/>
          <p:cNvPicPr/>
          <p:nvPr/>
        </p:nvPicPr>
        <p:blipFill>
          <a:blip r:embed="rId1"/>
          <a:stretch/>
        </p:blipFill>
        <p:spPr>
          <a:xfrm>
            <a:off x="1008360" y="3090960"/>
            <a:ext cx="9464760" cy="224676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86080" y="2235600"/>
            <a:ext cx="9718920" cy="4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67600" y="1152720"/>
            <a:ext cx="23662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67600" y="1973880"/>
            <a:ext cx="665676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Origins, Secrets, Cross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examples (Python, JS)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Defense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080" y="1376640"/>
            <a:ext cx="16768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6080" y="2335320"/>
            <a:ext cx="1027836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HTML for data−ctx−origin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JSON and collects each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Applies reverse permutation on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Today, we defend BREACH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86080" y="2341440"/>
            <a:ext cx="10384920" cy="40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 in Black Hat Europe 2016, we launch CTX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Python: Django, Flask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Node.js: Express [express-Handlebars, pug (jade), EJS], Koa [koa-pug]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source - MIT licensed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://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github.com/dimkarakostas/ctx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https://ctxdefense.com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273120" y="3163320"/>
            <a:ext cx="60238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Defense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86080" y="2341440"/>
            <a:ext cx="1038492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other languages/web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 CTX for other encoding standards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API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86080" y="1376640"/>
            <a:ext cx="938592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Takeaways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86080" y="2341440"/>
            <a:ext cx="1038492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+ gzip =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provides full security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CTX protection to your web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914200" y="1393560"/>
            <a:ext cx="6987600" cy="8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you! 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048120" y="2421720"/>
            <a:ext cx="60940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https://dimkarakostas.com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2397240" y="3026520"/>
            <a:ext cx="80096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DF46 7AFF 3398 BB31 CEA7 1E77 F896 1969 A339 D2E9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1"/>
          <a:stretch/>
        </p:blipFill>
        <p:spPr>
          <a:xfrm>
            <a:off x="10443240" y="6257160"/>
            <a:ext cx="715680" cy="24912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3940200" y="3477960"/>
            <a:ext cx="430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http://www.kiayias.com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2467800" y="4124160"/>
            <a:ext cx="80096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E5F2 7045 437B 168B 39AD  1BFA C876 8019 6DBB 04E0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3200400" y="4552920"/>
            <a:ext cx="60940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https://esarafianou.github.io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2579040" y="5123520"/>
            <a:ext cx="764640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2FA9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7528 9554 F1EB F5F8  675B E371 5849 8CD0 92EE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8"/>
          <p:cNvSpPr/>
          <p:nvPr/>
        </p:nvSpPr>
        <p:spPr>
          <a:xfrm>
            <a:off x="3940200" y="5601960"/>
            <a:ext cx="430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https://dionyziz.com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9"/>
          <p:cNvSpPr/>
          <p:nvPr/>
        </p:nvSpPr>
        <p:spPr>
          <a:xfrm>
            <a:off x="2467800" y="6176160"/>
            <a:ext cx="8009640" cy="7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45DC 00AE FDDF 5D5C B988  EC86 2DA4 50F3 AFB0 46C7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25480" y="1376640"/>
            <a:ext cx="49827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CRIME,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25480" y="2340720"/>
            <a:ext cx="10554120" cy="16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Targets HTTPS requests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Side-channel compression attacks against TLS first-time successful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Τakes advantage of the characteristics of the DEFLATE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Hinted at attacking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Mitigated by disabling compression at the TLS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25480" y="2340720"/>
            <a:ext cx="10554120" cy="12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by measuring time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permanent Man-in-the-Middle agents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25480" y="2340720"/>
            <a:ext cx="10554120" cy="88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 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stream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Adds methods for bypassing compression noise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insecurity,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25480" y="2340720"/>
            <a:ext cx="1055412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is considered insecure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websites use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AES is the industry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25480" y="1376640"/>
            <a:ext cx="101901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25480" y="2340720"/>
            <a:ext cx="10554120" cy="206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Performs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Bypasses noise/length hiding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block ciphers, eg AES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Automates the attack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2016-01-11T21:35:58Z</dcterms:created>
  <dc:creator>Microsoft Office User</dc:creator>
  <dc:description/>
  <dc:language>en-US</dc:language>
  <cp:lastModifiedBy/>
  <dcterms:modified xsi:type="dcterms:W3CDTF">2016-11-03T20:06:18Z</dcterms:modified>
  <cp:revision>96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